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4"/>
  </p:sldMasterIdLst>
  <p:sldIdLst>
    <p:sldId id="256" r:id="rId5"/>
    <p:sldId id="304" r:id="rId6"/>
    <p:sldId id="308" r:id="rId7"/>
    <p:sldId id="310" r:id="rId8"/>
    <p:sldId id="257" r:id="rId9"/>
    <p:sldId id="318" r:id="rId10"/>
    <p:sldId id="319" r:id="rId11"/>
    <p:sldId id="312" r:id="rId12"/>
    <p:sldId id="313" r:id="rId13"/>
    <p:sldId id="314" r:id="rId14"/>
    <p:sldId id="321" r:id="rId15"/>
    <p:sldId id="320" r:id="rId16"/>
    <p:sldId id="262" r:id="rId17"/>
    <p:sldId id="315" r:id="rId18"/>
    <p:sldId id="316" r:id="rId19"/>
    <p:sldId id="317" r:id="rId20"/>
    <p:sldId id="30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A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4660"/>
  </p:normalViewPr>
  <p:slideViewPr>
    <p:cSldViewPr snapToGrid="0">
      <p:cViewPr varScale="1">
        <p:scale>
          <a:sx n="79" d="100"/>
          <a:sy n="79" d="100"/>
        </p:scale>
        <p:origin x="75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52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0568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3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9263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24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00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94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8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89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22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4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589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33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898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9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tbed.12553" TargetMode="External"/><Relationship Id="rId2" Type="http://schemas.openxmlformats.org/officeDocument/2006/relationships/hyperlink" Target="https://doi.org/10.1111/j.1865-1682.2010.01142.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D54BDC-64B8-F3A4-CD49-0DEBB7E0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397854"/>
            <a:ext cx="6693218" cy="595426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89AD963-5E87-57F6-ABBD-27E5C90B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51" y="2703441"/>
            <a:ext cx="2236307" cy="22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42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A5B2-6AB5-59C5-4D87-48FEFC6EA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25B20E-CF0B-1EA8-84AB-5AE5C1503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6286" y="429064"/>
            <a:ext cx="6209849" cy="628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9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C3B42-BF54-5D00-8F95-75AA510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398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14B3C7-ADBA-0881-8A14-BA2B300B9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157" y="1030792"/>
            <a:ext cx="8450388" cy="5642382"/>
          </a:xfrm>
        </p:spPr>
      </p:pic>
    </p:spTree>
    <p:extLst>
      <p:ext uri="{BB962C8B-B14F-4D97-AF65-F5344CB8AC3E}">
        <p14:creationId xmlns:p14="http://schemas.microsoft.com/office/powerpoint/2010/main" val="361438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8F384-0D74-2CDA-D219-448EB3CB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72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F7CAED-8E83-B843-7BFE-D6966D04E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36621"/>
            <a:ext cx="10024133" cy="3346664"/>
          </a:xfrm>
        </p:spPr>
      </p:pic>
    </p:spTree>
    <p:extLst>
      <p:ext uri="{BB962C8B-B14F-4D97-AF65-F5344CB8AC3E}">
        <p14:creationId xmlns:p14="http://schemas.microsoft.com/office/powerpoint/2010/main" val="3501235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99B36-5744-0167-50BB-55B55B61B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15EC36-EFAE-9018-28F6-161D8F1BE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339" y="19892"/>
            <a:ext cx="5789796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AA458-DFF7-FA69-BC87-FDED6315C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228" y="609600"/>
            <a:ext cx="4816257" cy="5182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D718C-4C16-6C5F-1674-7550D403C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32" y="4360966"/>
            <a:ext cx="5991503" cy="249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29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A8F3C-1877-2AE8-4FC2-808073F8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B8EEB2-7B92-BDBD-C82B-DE7A0892C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8813" y="3299613"/>
            <a:ext cx="4194412" cy="1603387"/>
          </a:xfrm>
        </p:spPr>
      </p:pic>
    </p:spTree>
    <p:extLst>
      <p:ext uri="{BB962C8B-B14F-4D97-AF65-F5344CB8AC3E}">
        <p14:creationId xmlns:p14="http://schemas.microsoft.com/office/powerpoint/2010/main" val="399708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4B091-AFB6-B810-C4E9-4C97E8FCF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Acknowledgment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7DDB8-97A6-CC9C-7109-673BA7F0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 ASF-RESIST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NVRI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USDA – CRDF Global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PiFAN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55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0A6A5-0D46-FE1F-6D75-9085DCD7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5C939-D86A-7B4C-03CF-1056EBEF9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8841"/>
            <a:ext cx="8596668" cy="4352521"/>
          </a:xfrm>
        </p:spPr>
        <p:txBody>
          <a:bodyPr/>
          <a:lstStyle/>
          <a:p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Fasina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F. O.,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Shamaki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D.,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Makinde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A. A.,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Lombin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L. H., Lazarus, D. D., Rufai, S. A., Adamu, S. S.,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Agom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D.,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Pelayo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V., Soler, A., Simón, A., Adedeji, A. J., … Gallardo, C. (2010). Surveillance for African swine fever in Nigeria, 2006-2009.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Transboundary and emerging diseases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57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(4), 244–253.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  <a:hlinkClick r:id="rId2"/>
              </a:rPr>
              <a:t>https://doi.org/10.1111/j.1865-1682.2010.01142.x</a:t>
            </a: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Luka, P. D., Achenbach, J. E.,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Mwiine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F. N.,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Lamien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C. E.,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Shamaki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D., Unger, H., &amp;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Erume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J. (2017). </a:t>
            </a:r>
            <a:r>
              <a:rPr lang="en-US" i="0" dirty="0">
                <a:solidFill>
                  <a:srgbClr val="212121"/>
                </a:solidFill>
                <a:effectLst/>
                <a:latin typeface="BlinkMacSystemFont"/>
              </a:rPr>
              <a:t>Genetic Characterization of Circulating African Swine Fever Viruses in Nigeria (2007-2015).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Transboundary and emerging diseases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64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(5), 1598–1609. 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  <a:hlinkClick r:id="rId3"/>
              </a:rPr>
              <a:t>https://doi.org/10.1111/tbed.12553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 </a:t>
            </a:r>
          </a:p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Adedeji, A. J., Luka, P. D.,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Atai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R. B.,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Olubade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T. A.,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Hambolu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D. A., Ogunleye, M. A.,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Muwanika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V. B., &amp;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Masembe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 C. (2021). First-Time Presence of African Swine Fever Virus Genotype II in Nigeria.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Microbiology resource announcements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,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10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(26), e0035021. https://doi.org/10.1128/MRA.00350-21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D54BDC-64B8-F3A4-CD49-0DEBB7E0C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397854"/>
            <a:ext cx="6693218" cy="5954264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A89AD963-5E87-57F6-ABBD-27E5C90BE4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4651" y="2703441"/>
            <a:ext cx="2236307" cy="223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6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E74D6D-607D-4771-8292-C2F34C746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841523"/>
            <a:ext cx="8979849" cy="1870436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Title</a:t>
            </a:r>
            <a:r>
              <a:rPr lang="fr-FR" dirty="0"/>
              <a:t>:</a:t>
            </a:r>
            <a:r>
              <a:rPr lang="en-US" sz="4000" b="1" dirty="0"/>
              <a:t>The challenges for effective control of ASF in Nigeria </a:t>
            </a:r>
            <a:br>
              <a:rPr lang="en-US" b="1" dirty="0"/>
            </a:br>
            <a:endParaRPr lang="fr-FR" b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6C10C6-2651-42B8-8CC1-B29A62F78B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Presenter</a:t>
            </a:r>
            <a:r>
              <a:rPr lang="fr-FR" dirty="0"/>
              <a:t>: Pam Luka</a:t>
            </a:r>
          </a:p>
          <a:p>
            <a:r>
              <a:rPr lang="fr-FR" dirty="0"/>
              <a:t>Country and institution: Nigeria, NVRI, Vom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ECEEB-6B58-1840-F2BF-2C5EB93F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3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0ECEEB-6B58-1840-F2BF-2C5EB93F7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" cy="168592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C895D12-1513-B393-9592-CBC18653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009752"/>
            <a:ext cx="8596668" cy="13208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0ECF907-BDCA-1D1C-CE16-A3967179F42F}"/>
              </a:ext>
            </a:extLst>
          </p:cNvPr>
          <p:cNvSpPr txBox="1">
            <a:spLocks/>
          </p:cNvSpPr>
          <p:nvPr/>
        </p:nvSpPr>
        <p:spPr>
          <a:xfrm>
            <a:off x="677335" y="2478641"/>
            <a:ext cx="9381065" cy="38807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Endemic: 1</a:t>
            </a:r>
            <a:r>
              <a:rPr lang="en-US" b="1" baseline="30000" dirty="0"/>
              <a:t>st</a:t>
            </a:r>
            <a:r>
              <a:rPr lang="en-US" b="1" dirty="0"/>
              <a:t> reported in 1996 </a:t>
            </a:r>
          </a:p>
          <a:p>
            <a:r>
              <a:rPr lang="en-US" b="1" dirty="0"/>
              <a:t>Seroprevalence of up to 3.9-9% and tissue positivity of 24 – 48% (</a:t>
            </a:r>
            <a:r>
              <a:rPr lang="en-US" b="1" dirty="0" err="1"/>
              <a:t>Fasina</a:t>
            </a:r>
            <a:r>
              <a:rPr lang="en-US" b="1" dirty="0"/>
              <a:t> et al, 2010; Luka et al 2017)</a:t>
            </a:r>
          </a:p>
          <a:p>
            <a:r>
              <a:rPr lang="en-US" b="1" dirty="0"/>
              <a:t>Spread to more that 22 of the 36 states of the country</a:t>
            </a:r>
          </a:p>
          <a:p>
            <a:r>
              <a:rPr lang="en-US" b="1" dirty="0"/>
              <a:t>Genotype I and II circulating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6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14C0D-14A4-BE43-41C1-A3CB8C890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F04DA5B-0AD4-5297-2BAA-79955853D4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21" y="2113720"/>
            <a:ext cx="8596668" cy="3506825"/>
          </a:xfrm>
        </p:spPr>
      </p:pic>
    </p:spTree>
    <p:extLst>
      <p:ext uri="{BB962C8B-B14F-4D97-AF65-F5344CB8AC3E}">
        <p14:creationId xmlns:p14="http://schemas.microsoft.com/office/powerpoint/2010/main" val="425621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703E-2152-6F14-4360-EB1EB9C60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975"/>
            <a:ext cx="10515600" cy="1082059"/>
          </a:xfrm>
        </p:spPr>
        <p:txBody>
          <a:bodyPr>
            <a:normAutofit/>
          </a:bodyPr>
          <a:lstStyle/>
          <a:p>
            <a:r>
              <a:rPr lang="en-US" dirty="0"/>
              <a:t>Biosecurity –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8DF1B-A98D-BD41-4164-AED4B0E0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23975"/>
            <a:ext cx="10676467" cy="471738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Table showing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64.4%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 respondents with history of ASF outbreak-2020,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BAC3628-8F1C-A3AA-7734-D80742C31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556401"/>
              </p:ext>
            </p:extLst>
          </p:nvPr>
        </p:nvGraphicFramePr>
        <p:xfrm>
          <a:off x="677333" y="1866900"/>
          <a:ext cx="9485842" cy="471738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20203">
                  <a:extLst>
                    <a:ext uri="{9D8B030D-6E8A-4147-A177-3AD203B41FA5}">
                      <a16:colId xmlns:a16="http://schemas.microsoft.com/office/drawing/2014/main" val="1026122712"/>
                    </a:ext>
                  </a:extLst>
                </a:gridCol>
                <a:gridCol w="1022644">
                  <a:extLst>
                    <a:ext uri="{9D8B030D-6E8A-4147-A177-3AD203B41FA5}">
                      <a16:colId xmlns:a16="http://schemas.microsoft.com/office/drawing/2014/main" val="562465907"/>
                    </a:ext>
                  </a:extLst>
                </a:gridCol>
                <a:gridCol w="1928619">
                  <a:extLst>
                    <a:ext uri="{9D8B030D-6E8A-4147-A177-3AD203B41FA5}">
                      <a16:colId xmlns:a16="http://schemas.microsoft.com/office/drawing/2014/main" val="1994251727"/>
                    </a:ext>
                  </a:extLst>
                </a:gridCol>
                <a:gridCol w="1977316">
                  <a:extLst>
                    <a:ext uri="{9D8B030D-6E8A-4147-A177-3AD203B41FA5}">
                      <a16:colId xmlns:a16="http://schemas.microsoft.com/office/drawing/2014/main" val="1004668195"/>
                    </a:ext>
                  </a:extLst>
                </a:gridCol>
                <a:gridCol w="1350337">
                  <a:extLst>
                    <a:ext uri="{9D8B030D-6E8A-4147-A177-3AD203B41FA5}">
                      <a16:colId xmlns:a16="http://schemas.microsoft.com/office/drawing/2014/main" val="3876331805"/>
                    </a:ext>
                  </a:extLst>
                </a:gridCol>
                <a:gridCol w="1586723">
                  <a:extLst>
                    <a:ext uri="{9D8B030D-6E8A-4147-A177-3AD203B41FA5}">
                      <a16:colId xmlns:a16="http://schemas.microsoft.com/office/drawing/2014/main" val="1334617807"/>
                    </a:ext>
                  </a:extLst>
                </a:gridCol>
              </a:tblGrid>
              <a:tr h="828830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Variables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Had ASF outbreak (n=67)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Not had ASF outbreak (n=37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P-value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OR, 95% CI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9420593"/>
                  </a:ext>
                </a:extLst>
              </a:tr>
              <a:tr h="382466"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Know the cause of ASF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1.424 (0.63,3.20)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4448202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Yes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33 (31.7)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15 (14.4)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024867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34 (31.7)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 (21.2)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5349955"/>
                  </a:ext>
                </a:extLst>
              </a:tr>
              <a:tr h="828830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Mentioned signs of ASF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9.632(3.34, 27.73)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2226813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61 (58.7)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 (18.3)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23185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 (5.8)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 (17.3)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208759"/>
                  </a:ext>
                </a:extLst>
              </a:tr>
              <a:tr h="382466">
                <a:tc gridSpan="3"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Know how it spreads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2.464 (1.08,5.60)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0544580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42 (40.4)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 (14.4)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507249"/>
                  </a:ext>
                </a:extLst>
              </a:tr>
              <a:tr h="382466"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 (24.0)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 (21.2)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798879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C5CF840E-BCA6-CCDF-FFB9-902D5A21D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26876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6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FADC-BC2F-AECD-783A-B457E6FB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0563823" cy="573157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Practices associated with the history of ASF outbreaks mentioned by participants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EC1C6A-8F4D-5768-3B26-17E4544DE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528" y="1644388"/>
            <a:ext cx="8066367" cy="4911576"/>
          </a:xfrm>
        </p:spPr>
      </p:pic>
    </p:spTree>
    <p:extLst>
      <p:ext uri="{BB962C8B-B14F-4D97-AF65-F5344CB8AC3E}">
        <p14:creationId xmlns:p14="http://schemas.microsoft.com/office/powerpoint/2010/main" val="411259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03EA-3CC4-23B8-0936-29E42818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486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CEC506-7D31-4781-EE58-DBB384A946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449" y="1139950"/>
            <a:ext cx="7513102" cy="5489449"/>
          </a:xfrm>
        </p:spPr>
      </p:pic>
    </p:spTree>
    <p:extLst>
      <p:ext uri="{BB962C8B-B14F-4D97-AF65-F5344CB8AC3E}">
        <p14:creationId xmlns:p14="http://schemas.microsoft.com/office/powerpoint/2010/main" val="660029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984F-D529-637C-F26E-CB2B6F8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21013"/>
            <a:ext cx="8855773" cy="651753"/>
          </a:xfrm>
        </p:spPr>
        <p:txBody>
          <a:bodyPr/>
          <a:lstStyle/>
          <a:p>
            <a:pPr algn="ctr"/>
            <a:r>
              <a:rPr lang="en-US" b="1" dirty="0"/>
              <a:t>Live animal market/Movement</a:t>
            </a:r>
            <a:endParaRPr lang="en-US" dirty="0"/>
          </a:p>
        </p:txBody>
      </p:sp>
      <p:pic>
        <p:nvPicPr>
          <p:cNvPr id="4" name="Content Placeholder 7" descr="Map">
            <a:extLst>
              <a:ext uri="{FF2B5EF4-FFF2-40B4-BE49-F238E27FC236}">
                <a16:creationId xmlns:a16="http://schemas.microsoft.com/office/drawing/2014/main" id="{E97A9728-8DD3-68F1-55C2-94E96C59C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5498" y="972765"/>
            <a:ext cx="7525038" cy="5814803"/>
          </a:xfrm>
        </p:spPr>
      </p:pic>
    </p:spTree>
    <p:extLst>
      <p:ext uri="{BB962C8B-B14F-4D97-AF65-F5344CB8AC3E}">
        <p14:creationId xmlns:p14="http://schemas.microsoft.com/office/powerpoint/2010/main" val="343781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F1BA6-163C-82C0-F3EF-9CC7C66BD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Map&#10;&#10;Description automatically generated with medium confidence">
            <a:extLst>
              <a:ext uri="{FF2B5EF4-FFF2-40B4-BE49-F238E27FC236}">
                <a16:creationId xmlns:a16="http://schemas.microsoft.com/office/drawing/2014/main" id="{DC92538B-420D-BE38-1077-09EDF4895A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22" b="8476"/>
          <a:stretch/>
        </p:blipFill>
        <p:spPr>
          <a:xfrm>
            <a:off x="310269" y="457201"/>
            <a:ext cx="10461502" cy="588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874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00111-1b6d-4ede-b74f-05b2b922cc1a" xsi:nil="true"/>
    <lcf76f155ced4ddcb4097134ff3c332f xmlns="e357bd84-b6d4-42ee-b8e4-ba03c7c10af9">
      <Terms xmlns="http://schemas.microsoft.com/office/infopath/2007/PartnerControls"/>
    </lcf76f155ced4ddcb4097134ff3c332f>
    <OralPresentation xmlns="e357bd84-b6d4-42ee-b8e4-ba03c7c10af9">true</OralPresent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E49C6273058F4D94DF0ABA7DF59315" ma:contentTypeVersion="16" ma:contentTypeDescription="Create a new document." ma:contentTypeScope="" ma:versionID="f09cc8db0536a0c197d2b858bf682d67">
  <xsd:schema xmlns:xsd="http://www.w3.org/2001/XMLSchema" xmlns:xs="http://www.w3.org/2001/XMLSchema" xmlns:p="http://schemas.microsoft.com/office/2006/metadata/properties" xmlns:ns2="e357bd84-b6d4-42ee-b8e4-ba03c7c10af9" xmlns:ns3="fd300111-1b6d-4ede-b74f-05b2b922cc1a" targetNamespace="http://schemas.microsoft.com/office/2006/metadata/properties" ma:root="true" ma:fieldsID="1256129b3e863ba3db17be6029ed7baf" ns2:_="" ns3:_="">
    <xsd:import namespace="e357bd84-b6d4-42ee-b8e4-ba03c7c10af9"/>
    <xsd:import namespace="fd300111-1b6d-4ede-b74f-05b2b922cc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OralPresent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7bd84-b6d4-42ee-b8e4-ba03c7c10a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OralPresentation" ma:index="14" nillable="true" ma:displayName="Oral Presentation" ma:default="1" ma:format="Dropdown" ma:internalName="OralPresentation">
      <xsd:simpleType>
        <xsd:restriction base="dms:Boolea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bd5f298-1e24-4768-94fc-a8b9045ba2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00111-1b6d-4ede-b74f-05b2b922cc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b3d5f5a1-dd62-47c3-95ef-ac155c8a0ca6}" ma:internalName="TaxCatchAll" ma:showField="CatchAllData" ma:web="fd300111-1b6d-4ede-b74f-05b2b922cc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BAED60-B55A-4463-8262-447B013A16B1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d300111-1b6d-4ede-b74f-05b2b922cc1a"/>
    <ds:schemaRef ds:uri="e357bd84-b6d4-42ee-b8e4-ba03c7c10af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8A8CDED-E113-4DFA-8174-9315831DAE42}"/>
</file>

<file path=customXml/itemProps3.xml><?xml version="1.0" encoding="utf-8"?>
<ds:datastoreItem xmlns:ds="http://schemas.openxmlformats.org/officeDocument/2006/customXml" ds:itemID="{AB5FE570-2990-4F12-9B1F-A4259986C2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1134</TotalTime>
  <Words>487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BlinkMacSystemFont</vt:lpstr>
      <vt:lpstr>Calibri</vt:lpstr>
      <vt:lpstr>Times New Roman</vt:lpstr>
      <vt:lpstr>Trebuchet MS</vt:lpstr>
      <vt:lpstr>Wingdings 3</vt:lpstr>
      <vt:lpstr>Facet</vt:lpstr>
      <vt:lpstr>PowerPoint Presentation</vt:lpstr>
      <vt:lpstr>Title:The challenges for effective control of ASF in Nigeria  </vt:lpstr>
      <vt:lpstr>Overview</vt:lpstr>
      <vt:lpstr>PowerPoint Presentation</vt:lpstr>
      <vt:lpstr>Biosecurity – Knowledge</vt:lpstr>
      <vt:lpstr>Practices associated with the history of ASF outbreaks mentioned by participants</vt:lpstr>
      <vt:lpstr>PowerPoint Presentation</vt:lpstr>
      <vt:lpstr>Live animal market/Movement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Acknowledgment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Patrick Bastiaensen</dc:creator>
  <cp:lastModifiedBy>Pam Luka</cp:lastModifiedBy>
  <cp:revision>31</cp:revision>
  <dcterms:created xsi:type="dcterms:W3CDTF">2021-09-26T10:04:22Z</dcterms:created>
  <dcterms:modified xsi:type="dcterms:W3CDTF">2023-02-04T18:36:05Z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0x01010077E49C6273058F4D94DF0ABA7DF59315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